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4"/>
  </p:sldMasterIdLst>
  <p:sldIdLst>
    <p:sldId id="256" r:id="rId5"/>
    <p:sldId id="257" r:id="rId6"/>
    <p:sldId id="268" r:id="rId7"/>
    <p:sldId id="283" r:id="rId8"/>
    <p:sldId id="276" r:id="rId9"/>
    <p:sldId id="259" r:id="rId10"/>
    <p:sldId id="260" r:id="rId11"/>
    <p:sldId id="277" r:id="rId12"/>
    <p:sldId id="261" r:id="rId13"/>
    <p:sldId id="278" r:id="rId14"/>
    <p:sldId id="262" r:id="rId15"/>
    <p:sldId id="281" r:id="rId16"/>
    <p:sldId id="266" r:id="rId17"/>
    <p:sldId id="275" r:id="rId18"/>
    <p:sldId id="267" r:id="rId19"/>
    <p:sldId id="279" r:id="rId20"/>
    <p:sldId id="263" r:id="rId21"/>
    <p:sldId id="264" r:id="rId22"/>
    <p:sldId id="282" r:id="rId23"/>
    <p:sldId id="280" r:id="rId24"/>
    <p:sldId id="26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Εισαγωγή" id="{1034562F-9A73-4136-A35C-CBF7FA5500C4}">
          <p14:sldIdLst>
            <p14:sldId id="256"/>
            <p14:sldId id="257"/>
            <p14:sldId id="268"/>
          </p14:sldIdLst>
        </p14:section>
        <p14:section name="Βήμα 1" id="{DC44DCFE-D446-4920-A090-1CC17CFAEB93}">
          <p14:sldIdLst>
            <p14:sldId id="283"/>
            <p14:sldId id="276"/>
            <p14:sldId id="259"/>
            <p14:sldId id="260"/>
          </p14:sldIdLst>
        </p14:section>
        <p14:section name="Βήμα 2" id="{FF65BACA-8650-4550-AD02-9674042779E4}">
          <p14:sldIdLst>
            <p14:sldId id="277"/>
            <p14:sldId id="261"/>
          </p14:sldIdLst>
        </p14:section>
        <p14:section name="Βήμα 3" id="{94F5C6AB-87BE-4DED-808C-6C5F04825CE4}">
          <p14:sldIdLst>
            <p14:sldId id="278"/>
            <p14:sldId id="262"/>
          </p14:sldIdLst>
        </p14:section>
        <p14:section name="Βήμα 6" id="{D61BCCA5-0583-421C-841F-12C3DD353EDB}">
          <p14:sldIdLst>
            <p14:sldId id="281"/>
            <p14:sldId id="266"/>
          </p14:sldIdLst>
        </p14:section>
        <p14:section name="Βήμα 7" id="{7FAABB05-B310-45A7-AA73-AE4C2F2B1AB0}">
          <p14:sldIdLst>
            <p14:sldId id="275"/>
            <p14:sldId id="267"/>
          </p14:sldIdLst>
        </p14:section>
        <p14:section name="Βήμα 4" id="{E3576A1F-9D7F-4732-9978-EAFECEFE1675}">
          <p14:sldIdLst>
            <p14:sldId id="279"/>
            <p14:sldId id="263"/>
            <p14:sldId id="264"/>
          </p14:sldIdLst>
        </p14:section>
        <p14:section name="Τέλος" id="{F2DDF1EB-278E-45C9-BE09-4435E6BFD83C}">
          <p14:sldIdLst>
            <p14:sldId id="282"/>
          </p14:sldIdLst>
        </p14:section>
        <p14:section name="Βήμα 5" id="{8010C6D7-FBD9-4732-A5A4-D05312BECEDC}">
          <p14:sldIdLst>
            <p14:sldId id="280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09" autoAdjust="0"/>
    <p:restoredTop sz="96667" autoAdjust="0"/>
  </p:normalViewPr>
  <p:slideViewPr>
    <p:cSldViewPr>
      <p:cViewPr varScale="1">
        <p:scale>
          <a:sx n="69" d="100"/>
          <a:sy n="69" d="100"/>
        </p:scale>
        <p:origin x="372" y="7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/>
      <dgm:spPr/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του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 custLinFactNeighborX="-13611" custLinFactNeighborY="-1629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1EC00CC6-76F0-4724-89DF-DF97B9016FA5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7785059-1AF1-41E1-9C63-084F696B2A5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1EC00CC6-76F0-4724-89DF-DF97B9016FA5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7785059-1AF1-41E1-9C63-084F696B2A5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9FC74254-9FE9-4237-BDC7-2D0198F74A1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Συλλογή πληροφοριών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Δημιουργία ομάδας</a:t>
          </a:r>
          <a:endParaRPr lang="en-US" dirty="0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Προετοιμασία έργου</a:t>
          </a:r>
          <a:endParaRPr lang="en-US" dirty="0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l-GR" dirty="0"/>
            <a:t>Συνάντηση με το τμήμα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1EC00CC6-76F0-4724-89DF-DF97B9016FA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l-GR" dirty="0"/>
            <a:t>Παρουσίαση σε άλλα τμήματα</a:t>
          </a:r>
          <a:endParaRPr lang="en-US" dirty="0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l-GR" dirty="0"/>
            <a:t>Εκτέλεση έργου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l-GR" dirty="0"/>
            <a:t>Εορτασμός και αποτίμηση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804574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Συλλογή πληροφοριών</a:t>
          </a:r>
          <a:endParaRPr lang="en-US" sz="1500" kern="1200" dirty="0"/>
        </a:p>
      </dsp:txBody>
      <dsp:txXfrm>
        <a:off x="831872" y="28771"/>
        <a:ext cx="1498799" cy="877441"/>
      </dsp:txXfrm>
    </dsp:sp>
    <dsp:sp modelId="{F380CEC8-1289-4AC7-B157-1FC33A697C91}">
      <dsp:nvSpPr>
        <dsp:cNvPr id="0" name=""/>
        <dsp:cNvSpPr/>
      </dsp:nvSpPr>
      <dsp:spPr>
        <a:xfrm>
          <a:off x="2494668" y="274871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494668" y="351919"/>
        <a:ext cx="230523" cy="231145"/>
      </dsp:txXfrm>
    </dsp:sp>
    <dsp:sp modelId="{05C0492C-E09A-4EEC-A573-07011E559F0E}">
      <dsp:nvSpPr>
        <dsp:cNvPr id="0" name=""/>
        <dsp:cNvSpPr/>
      </dsp:nvSpPr>
      <dsp:spPr>
        <a:xfrm>
          <a:off x="2979327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Δημιουργία ομάδας</a:t>
          </a:r>
          <a:endParaRPr lang="en-US" sz="1500" kern="1200" dirty="0"/>
        </a:p>
      </dsp:txBody>
      <dsp:txXfrm>
        <a:off x="3006625" y="28771"/>
        <a:ext cx="1498799" cy="877441"/>
      </dsp:txXfrm>
    </dsp:sp>
    <dsp:sp modelId="{3D185A30-77BD-4AFD-8C68-621F24BA7B4E}">
      <dsp:nvSpPr>
        <dsp:cNvPr id="0" name=""/>
        <dsp:cNvSpPr/>
      </dsp:nvSpPr>
      <dsp:spPr>
        <a:xfrm>
          <a:off x="4669421" y="274871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669421" y="351919"/>
        <a:ext cx="230523" cy="231145"/>
      </dsp:txXfrm>
    </dsp:sp>
    <dsp:sp modelId="{05189C71-B846-45DF-BA1E-E9C8A874201F}">
      <dsp:nvSpPr>
        <dsp:cNvPr id="0" name=""/>
        <dsp:cNvSpPr/>
      </dsp:nvSpPr>
      <dsp:spPr>
        <a:xfrm>
          <a:off x="5154080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Προετοιμασία έργου</a:t>
          </a:r>
          <a:endParaRPr lang="en-US" sz="1500" kern="1200" dirty="0"/>
        </a:p>
      </dsp:txBody>
      <dsp:txXfrm>
        <a:off x="5181378" y="28771"/>
        <a:ext cx="1498799" cy="877441"/>
      </dsp:txXfrm>
    </dsp:sp>
    <dsp:sp modelId="{F235C8FD-AD36-4953-8ECF-ABBC264A2F97}">
      <dsp:nvSpPr>
        <dsp:cNvPr id="0" name=""/>
        <dsp:cNvSpPr/>
      </dsp:nvSpPr>
      <dsp:spPr>
        <a:xfrm rot="5400000">
          <a:off x="5766118" y="1042248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5815205" y="1070209"/>
        <a:ext cx="231145" cy="230523"/>
      </dsp:txXfrm>
    </dsp:sp>
    <dsp:sp modelId="{779E3D33-FD2A-43B8-A274-4FBC8A5F4285}">
      <dsp:nvSpPr>
        <dsp:cNvPr id="0" name=""/>
        <dsp:cNvSpPr/>
      </dsp:nvSpPr>
      <dsp:spPr>
        <a:xfrm>
          <a:off x="5154080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Συνάντηση με το τμήμα</a:t>
          </a:r>
          <a:endParaRPr lang="en-US" sz="1500" kern="1200" dirty="0"/>
        </a:p>
      </dsp:txBody>
      <dsp:txXfrm>
        <a:off x="5181378" y="1582166"/>
        <a:ext cx="1498799" cy="877441"/>
      </dsp:txXfrm>
    </dsp:sp>
    <dsp:sp modelId="{11635AC3-4D3E-4A09-87FD-098C74937E4C}">
      <dsp:nvSpPr>
        <dsp:cNvPr id="0" name=""/>
        <dsp:cNvSpPr/>
      </dsp:nvSpPr>
      <dsp:spPr>
        <a:xfrm rot="10800000">
          <a:off x="4688062" y="1828266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4786858" y="1905314"/>
        <a:ext cx="230523" cy="231145"/>
      </dsp:txXfrm>
    </dsp:sp>
    <dsp:sp modelId="{C2AFE386-F818-4628-A395-4B48675E0FC3}">
      <dsp:nvSpPr>
        <dsp:cNvPr id="0" name=""/>
        <dsp:cNvSpPr/>
      </dsp:nvSpPr>
      <dsp:spPr>
        <a:xfrm>
          <a:off x="2979327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Παρουσίαση σε άλλα τμήματα</a:t>
          </a:r>
          <a:endParaRPr lang="en-US" sz="1500" kern="1200" dirty="0"/>
        </a:p>
      </dsp:txBody>
      <dsp:txXfrm>
        <a:off x="3006625" y="1582166"/>
        <a:ext cx="1498799" cy="877441"/>
      </dsp:txXfrm>
    </dsp:sp>
    <dsp:sp modelId="{6CF01A24-D2A6-4280-B630-81DB9902B83A}">
      <dsp:nvSpPr>
        <dsp:cNvPr id="0" name=""/>
        <dsp:cNvSpPr/>
      </dsp:nvSpPr>
      <dsp:spPr>
        <a:xfrm rot="10800000">
          <a:off x="2513308" y="1828266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612104" y="1905314"/>
        <a:ext cx="230523" cy="231145"/>
      </dsp:txXfrm>
    </dsp:sp>
    <dsp:sp modelId="{B2F88FE0-BEF8-4314-B624-4ADCC3470790}">
      <dsp:nvSpPr>
        <dsp:cNvPr id="0" name=""/>
        <dsp:cNvSpPr/>
      </dsp:nvSpPr>
      <dsp:spPr>
        <a:xfrm>
          <a:off x="804574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Εκτέλεση του έργου</a:t>
          </a:r>
          <a:endParaRPr lang="en-US" sz="1500" kern="1200" dirty="0"/>
        </a:p>
      </dsp:txBody>
      <dsp:txXfrm>
        <a:off x="831872" y="1582166"/>
        <a:ext cx="1498799" cy="877441"/>
      </dsp:txXfrm>
    </dsp:sp>
    <dsp:sp modelId="{B352237E-C36B-4DCE-8254-DF62649AB452}">
      <dsp:nvSpPr>
        <dsp:cNvPr id="0" name=""/>
        <dsp:cNvSpPr/>
      </dsp:nvSpPr>
      <dsp:spPr>
        <a:xfrm rot="5400000">
          <a:off x="1416611" y="2595643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465698" y="2623604"/>
        <a:ext cx="231145" cy="230523"/>
      </dsp:txXfrm>
    </dsp:sp>
    <dsp:sp modelId="{663D6FA1-A91C-4E9E-AC05-FDB755823ACB}">
      <dsp:nvSpPr>
        <dsp:cNvPr id="0" name=""/>
        <dsp:cNvSpPr/>
      </dsp:nvSpPr>
      <dsp:spPr>
        <a:xfrm>
          <a:off x="804574" y="3108264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/>
            <a:t>Εορτασμός και αποτίμηση</a:t>
          </a:r>
          <a:endParaRPr lang="en-US" sz="1500" kern="1200" dirty="0"/>
        </a:p>
      </dsp:txBody>
      <dsp:txXfrm>
        <a:off x="831872" y="3135562"/>
        <a:ext cx="1498799" cy="877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Συλλογή πληροφοριών</a:t>
          </a:r>
          <a:endParaRPr lang="en-US" sz="17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Δημιουργία ομάδας</a:t>
          </a:r>
          <a:endParaRPr lang="en-US" sz="1700" kern="1200" dirty="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Προετοιμασία έργου</a:t>
          </a:r>
          <a:endParaRPr lang="en-US" sz="1700" kern="1200" dirty="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Συνάντηση με το τμήμα</a:t>
          </a:r>
          <a:endParaRPr lang="en-US" sz="17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Παρουσίαση σε άλλα τμήματα</a:t>
          </a:r>
          <a:endParaRPr lang="en-US" sz="1700" kern="1200" dirty="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Εκτέλεση έργου</a:t>
          </a:r>
          <a:endParaRPr lang="en-US" sz="17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Εορτασμός και αποτίμηση</a:t>
          </a:r>
          <a:endParaRPr lang="en-US" sz="1700" kern="1200" dirty="0"/>
        </a:p>
      </dsp:txBody>
      <dsp:txXfrm>
        <a:off x="36021" y="3978798"/>
        <a:ext cx="1661392" cy="9726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Συλλογή πληροφοριών</a:t>
          </a:r>
          <a:endParaRPr lang="en-US" sz="17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Δημιουργία ομάδας</a:t>
          </a:r>
          <a:endParaRPr lang="en-US" sz="1700" kern="1200" dirty="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Προετοιμασία έργου</a:t>
          </a:r>
          <a:endParaRPr lang="en-US" sz="1700" kern="1200" dirty="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Συνάντηση με το τμήμα</a:t>
          </a:r>
          <a:endParaRPr lang="en-US" sz="17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Παρουσίαση σε άλλα τμήματα</a:t>
          </a:r>
          <a:endParaRPr lang="en-US" sz="1700" kern="1200" dirty="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23943">
          <a:off x="1895539" y="2521340"/>
          <a:ext cx="368107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005970" y="2607132"/>
        <a:ext cx="257675" cy="256220"/>
      </dsp:txXfrm>
    </dsp:sp>
    <dsp:sp modelId="{B2F88FE0-BEF8-4314-B624-4ADCC3470790}">
      <dsp:nvSpPr>
        <dsp:cNvPr id="0" name=""/>
        <dsp:cNvSpPr/>
      </dsp:nvSpPr>
      <dsp:spPr>
        <a:xfrm>
          <a:off x="0" y="220979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Εκτέλεση έργου</a:t>
          </a:r>
          <a:endParaRPr lang="en-US" sz="1700" kern="1200" dirty="0"/>
        </a:p>
      </dsp:txBody>
      <dsp:txXfrm>
        <a:off x="30260" y="224005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388610">
          <a:off x="676817" y="3371640"/>
          <a:ext cx="373967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735504" y="3398174"/>
        <a:ext cx="256220" cy="261777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Εορτασμός και αποτίμηση</a:t>
          </a:r>
          <a:endParaRPr lang="en-US" sz="1700" kern="1200" dirty="0"/>
        </a:p>
      </dsp:txBody>
      <dsp:txXfrm>
        <a:off x="36021" y="3978798"/>
        <a:ext cx="1661392" cy="9726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Συλλογή πληροφοριών</a:t>
          </a:r>
          <a:endParaRPr lang="en-US" sz="17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Δημιουργία ομάδας</a:t>
          </a:r>
          <a:endParaRPr lang="en-US" sz="1700" kern="1200" dirty="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Προετοιμασία έργου</a:t>
          </a:r>
          <a:endParaRPr lang="en-US" sz="1700" kern="1200" dirty="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Συνάντηση με το τμήμα</a:t>
          </a:r>
          <a:endParaRPr lang="en-US" sz="17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Παρουσίαση σε άλλα τμήματα</a:t>
          </a:r>
          <a:endParaRPr lang="en-US" sz="1700" kern="1200" dirty="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Εκτέλεση έργου</a:t>
          </a:r>
          <a:endParaRPr lang="en-US" sz="17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Εορτασμός και αποτίμηση</a:t>
          </a:r>
          <a:endParaRPr lang="en-US" sz="1700" kern="1200" dirty="0"/>
        </a:p>
      </dsp:txBody>
      <dsp:txXfrm>
        <a:off x="36021" y="3978798"/>
        <a:ext cx="1661392" cy="9726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Συλλογή πληροφοριών</a:t>
          </a:r>
          <a:endParaRPr lang="en-US" sz="17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Δημιουργία ομάδας</a:t>
          </a:r>
          <a:endParaRPr lang="en-US" sz="1700" kern="1200" dirty="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Προετοιμασία έργου</a:t>
          </a:r>
          <a:endParaRPr lang="en-US" sz="1700" kern="1200" dirty="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Συνάντηση με το τμήμα</a:t>
          </a:r>
          <a:endParaRPr lang="en-US" sz="17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Παρουσίαση σε άλλα τμήματα</a:t>
          </a:r>
          <a:endParaRPr lang="en-US" sz="1700" kern="1200" dirty="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Εκτέλεση έργου</a:t>
          </a:r>
          <a:endParaRPr lang="en-US" sz="17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Εορτασμός και αποτίμηση</a:t>
          </a:r>
          <a:endParaRPr lang="en-US" sz="1700" kern="1200" dirty="0"/>
        </a:p>
      </dsp:txBody>
      <dsp:txXfrm>
        <a:off x="36021" y="3978798"/>
        <a:ext cx="1661392" cy="9726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6295" y="297075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Συλλογή πληροφοριών</a:t>
          </a:r>
          <a:endParaRPr lang="en-US" sz="1900" kern="1200" dirty="0"/>
        </a:p>
      </dsp:txBody>
      <dsp:txXfrm>
        <a:off x="39362" y="330142"/>
        <a:ext cx="1815499" cy="1062846"/>
      </dsp:txXfrm>
    </dsp:sp>
    <dsp:sp modelId="{F380CEC8-1289-4AC7-B157-1FC33A697C91}">
      <dsp:nvSpPr>
        <dsp:cNvPr id="0" name=""/>
        <dsp:cNvSpPr/>
      </dsp:nvSpPr>
      <dsp:spPr>
        <a:xfrm>
          <a:off x="2053513" y="628243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053513" y="721572"/>
        <a:ext cx="279234" cy="279987"/>
      </dsp:txXfrm>
    </dsp:sp>
    <dsp:sp modelId="{05C0492C-E09A-4EEC-A573-07011E559F0E}">
      <dsp:nvSpPr>
        <dsp:cNvPr id="0" name=""/>
        <dsp:cNvSpPr/>
      </dsp:nvSpPr>
      <dsp:spPr>
        <a:xfrm>
          <a:off x="2640583" y="297075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Δημιουργία ομάδας</a:t>
          </a:r>
          <a:endParaRPr lang="en-US" sz="1900" kern="1200" dirty="0"/>
        </a:p>
      </dsp:txBody>
      <dsp:txXfrm>
        <a:off x="2673650" y="330142"/>
        <a:ext cx="1815499" cy="1062846"/>
      </dsp:txXfrm>
    </dsp:sp>
    <dsp:sp modelId="{3D185A30-77BD-4AFD-8C68-621F24BA7B4E}">
      <dsp:nvSpPr>
        <dsp:cNvPr id="0" name=""/>
        <dsp:cNvSpPr/>
      </dsp:nvSpPr>
      <dsp:spPr>
        <a:xfrm>
          <a:off x="4687800" y="628243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687800" y="721572"/>
        <a:ext cx="279234" cy="279987"/>
      </dsp:txXfrm>
    </dsp:sp>
    <dsp:sp modelId="{05189C71-B846-45DF-BA1E-E9C8A874201F}">
      <dsp:nvSpPr>
        <dsp:cNvPr id="0" name=""/>
        <dsp:cNvSpPr/>
      </dsp:nvSpPr>
      <dsp:spPr>
        <a:xfrm>
          <a:off x="5274870" y="297075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Προετοιμασία έργου</a:t>
          </a:r>
          <a:endParaRPr lang="en-US" sz="1900" kern="1200" dirty="0"/>
        </a:p>
      </dsp:txBody>
      <dsp:txXfrm>
        <a:off x="5307937" y="330142"/>
        <a:ext cx="1815499" cy="1062846"/>
      </dsp:txXfrm>
    </dsp:sp>
    <dsp:sp modelId="{F235C8FD-AD36-4953-8ECF-ABBC264A2F97}">
      <dsp:nvSpPr>
        <dsp:cNvPr id="0" name=""/>
        <dsp:cNvSpPr/>
      </dsp:nvSpPr>
      <dsp:spPr>
        <a:xfrm rot="5400000">
          <a:off x="6016234" y="1557770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6075694" y="1591639"/>
        <a:ext cx="279987" cy="279234"/>
      </dsp:txXfrm>
    </dsp:sp>
    <dsp:sp modelId="{779E3D33-FD2A-43B8-A274-4FBC8A5F4285}">
      <dsp:nvSpPr>
        <dsp:cNvPr id="0" name=""/>
        <dsp:cNvSpPr/>
      </dsp:nvSpPr>
      <dsp:spPr>
        <a:xfrm>
          <a:off x="5274870" y="2178709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Συνάντηση με το τμήμα</a:t>
          </a:r>
          <a:endParaRPr lang="en-US" sz="1900" kern="1200" dirty="0"/>
        </a:p>
      </dsp:txBody>
      <dsp:txXfrm>
        <a:off x="5307937" y="2211776"/>
        <a:ext cx="1815499" cy="1062846"/>
      </dsp:txXfrm>
    </dsp:sp>
    <dsp:sp modelId="{11635AC3-4D3E-4A09-87FD-098C74937E4C}">
      <dsp:nvSpPr>
        <dsp:cNvPr id="0" name=""/>
        <dsp:cNvSpPr/>
      </dsp:nvSpPr>
      <dsp:spPr>
        <a:xfrm rot="10800000">
          <a:off x="4710380" y="2509877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830052" y="2603206"/>
        <a:ext cx="279234" cy="279987"/>
      </dsp:txXfrm>
    </dsp:sp>
    <dsp:sp modelId="{C2AFE386-F818-4628-A395-4B48675E0FC3}">
      <dsp:nvSpPr>
        <dsp:cNvPr id="0" name=""/>
        <dsp:cNvSpPr/>
      </dsp:nvSpPr>
      <dsp:spPr>
        <a:xfrm>
          <a:off x="2640583" y="2178709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Παρουσίαση σε άλλα τμήματα</a:t>
          </a:r>
          <a:endParaRPr lang="en-US" sz="1900" kern="1200" dirty="0"/>
        </a:p>
      </dsp:txBody>
      <dsp:txXfrm>
        <a:off x="2673650" y="2211776"/>
        <a:ext cx="1815499" cy="1062846"/>
      </dsp:txXfrm>
    </dsp:sp>
    <dsp:sp modelId="{6CF01A24-D2A6-4280-B630-81DB9902B83A}">
      <dsp:nvSpPr>
        <dsp:cNvPr id="0" name=""/>
        <dsp:cNvSpPr/>
      </dsp:nvSpPr>
      <dsp:spPr>
        <a:xfrm rot="10800000">
          <a:off x="2076092" y="2509877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195764" y="2603206"/>
        <a:ext cx="279234" cy="279987"/>
      </dsp:txXfrm>
    </dsp:sp>
    <dsp:sp modelId="{B2F88FE0-BEF8-4314-B624-4ADCC3470790}">
      <dsp:nvSpPr>
        <dsp:cNvPr id="0" name=""/>
        <dsp:cNvSpPr/>
      </dsp:nvSpPr>
      <dsp:spPr>
        <a:xfrm>
          <a:off x="6295" y="2178709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Εκτέλεση έργου</a:t>
          </a:r>
          <a:endParaRPr lang="en-US" sz="1900" kern="1200" dirty="0"/>
        </a:p>
      </dsp:txBody>
      <dsp:txXfrm>
        <a:off x="39362" y="2211776"/>
        <a:ext cx="1815499" cy="1062846"/>
      </dsp:txXfrm>
    </dsp:sp>
    <dsp:sp modelId="{B352237E-C36B-4DCE-8254-DF62649AB452}">
      <dsp:nvSpPr>
        <dsp:cNvPr id="0" name=""/>
        <dsp:cNvSpPr/>
      </dsp:nvSpPr>
      <dsp:spPr>
        <a:xfrm rot="5400000">
          <a:off x="747659" y="3439404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807119" y="3473273"/>
        <a:ext cx="279987" cy="279234"/>
      </dsp:txXfrm>
    </dsp:sp>
    <dsp:sp modelId="{663D6FA1-A91C-4E9E-AC05-FDB755823ACB}">
      <dsp:nvSpPr>
        <dsp:cNvPr id="0" name=""/>
        <dsp:cNvSpPr/>
      </dsp:nvSpPr>
      <dsp:spPr>
        <a:xfrm>
          <a:off x="6295" y="4060343"/>
          <a:ext cx="1881633" cy="1128980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/>
            <a:t>Εορτασμός και αποτίμηση</a:t>
          </a:r>
          <a:endParaRPr lang="en-US" sz="1900" kern="1200" dirty="0"/>
        </a:p>
      </dsp:txBody>
      <dsp:txXfrm>
        <a:off x="39362" y="4093410"/>
        <a:ext cx="1815499" cy="10628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Συλλογή πληροφοριών</a:t>
          </a:r>
          <a:endParaRPr lang="en-US" sz="17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Δημιουργία ομάδας</a:t>
          </a:r>
          <a:endParaRPr lang="en-US" sz="1700" kern="1200" dirty="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Προετοιμασία έργου</a:t>
          </a:r>
          <a:endParaRPr lang="en-US" sz="1700" kern="1200" dirty="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Συνάντηση με το τμήμα</a:t>
          </a:r>
          <a:endParaRPr lang="en-US" sz="17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Παρουσίαση σε άλλα τμήματα</a:t>
          </a:r>
          <a:endParaRPr lang="en-US" sz="1700" kern="1200" dirty="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Εκτέλεση έργου</a:t>
          </a:r>
          <a:endParaRPr lang="en-US" sz="17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Εορτασμός και αποτίμηση</a:t>
          </a:r>
          <a:endParaRPr lang="en-US" sz="1700" kern="1200" dirty="0"/>
        </a:p>
      </dsp:txBody>
      <dsp:txXfrm>
        <a:off x="36021" y="3978798"/>
        <a:ext cx="1661392" cy="9726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Συλλογή πληροφοριών</a:t>
          </a:r>
          <a:endParaRPr lang="en-US" sz="17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Δημιουργία ομάδας</a:t>
          </a:r>
          <a:endParaRPr lang="en-US" sz="1700" kern="1200" dirty="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Προετοιμασία έργου</a:t>
          </a:r>
          <a:endParaRPr lang="en-US" sz="1700" kern="1200" dirty="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Συνάντηση με το τμήμα</a:t>
          </a:r>
          <a:endParaRPr lang="en-US" sz="17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Παρουσίαση σε άλλα τμήματα</a:t>
          </a:r>
          <a:endParaRPr lang="en-US" sz="1700" kern="1200" dirty="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Εκτέλεση έργου</a:t>
          </a:r>
          <a:endParaRPr lang="en-US" sz="17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/>
            <a:t>Εορτασμός και αποτίμηση</a:t>
          </a:r>
          <a:endParaRPr lang="en-US" sz="1700" kern="1200" dirty="0"/>
        </a:p>
      </dsp:txBody>
      <dsp:txXfrm>
        <a:off x="36021" y="3978798"/>
        <a:ext cx="1661392" cy="972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314" y="596019"/>
            <a:ext cx="7510506" cy="3213982"/>
          </a:xfrm>
        </p:spPr>
        <p:txBody>
          <a:bodyPr anchor="b">
            <a:normAutofit/>
          </a:bodyPr>
          <a:lstStyle>
            <a:lvl1pPr algn="ctr">
              <a:defRPr sz="4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314" y="3886200"/>
            <a:ext cx="7510506" cy="2219108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5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678" y="4377487"/>
            <a:ext cx="7413007" cy="907505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7678" y="996188"/>
            <a:ext cx="7301427" cy="298112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678" y="5284990"/>
            <a:ext cx="7413007" cy="81707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7679" y="6181346"/>
            <a:ext cx="533727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2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4" cy="3137782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343400"/>
            <a:ext cx="7511474" cy="175866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38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3819" y="86027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8823" y="29859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3" y="596020"/>
            <a:ext cx="6974115" cy="3044079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436" y="3650606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4641206"/>
            <a:ext cx="751147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72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3603566"/>
            <a:ext cx="7512338" cy="14688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015" y="5072366"/>
            <a:ext cx="7512339" cy="102969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15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887557" y="287949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3819" y="75385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3" y="596020"/>
            <a:ext cx="6974115" cy="2844369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886200"/>
            <a:ext cx="7512338" cy="105366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939862"/>
            <a:ext cx="7512338" cy="1162198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69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275678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682943"/>
            <a:ext cx="7511473" cy="104928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732224"/>
            <a:ext cx="7511472" cy="1369836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12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8348" y="596018"/>
            <a:ext cx="7511473" cy="1312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092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708" y="596018"/>
            <a:ext cx="1778112" cy="55060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348" y="596018"/>
            <a:ext cx="5624137" cy="550604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1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80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533400"/>
            <a:ext cx="6554867" cy="54864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9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14" y="3270700"/>
            <a:ext cx="7510506" cy="1823305"/>
          </a:xfrm>
        </p:spPr>
        <p:txBody>
          <a:bodyPr anchor="b">
            <a:normAutofit/>
          </a:bodyPr>
          <a:lstStyle>
            <a:lvl1pPr algn="r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314" y="5103810"/>
            <a:ext cx="7510506" cy="99825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4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348" y="2060900"/>
            <a:ext cx="3685073" cy="403133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060898"/>
            <a:ext cx="3689239" cy="403133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8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06" y="2060898"/>
            <a:ext cx="3397113" cy="733596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348" y="2786029"/>
            <a:ext cx="3685073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150" y="2060900"/>
            <a:ext cx="3419670" cy="725129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65" y="2786029"/>
            <a:ext cx="3701520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1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8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5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8" y="1754928"/>
            <a:ext cx="2729523" cy="1371600"/>
          </a:xfrm>
        </p:spPr>
        <p:txBody>
          <a:bodyPr anchor="b">
            <a:normAutofit/>
          </a:bodyPr>
          <a:lstStyle>
            <a:lvl1pPr algn="l">
              <a:defRPr sz="2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8857" y="596020"/>
            <a:ext cx="4500964" cy="5506041"/>
          </a:xfrm>
        </p:spPr>
        <p:txBody>
          <a:bodyPr anchor="ctr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348" y="3126528"/>
            <a:ext cx="272952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9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8" y="1898269"/>
            <a:ext cx="442380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5442" y="-18288"/>
            <a:ext cx="2500062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7319" y="3269869"/>
            <a:ext cx="442380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23650" y="6181346"/>
            <a:ext cx="71850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8348" y="6181346"/>
            <a:ext cx="37053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24263" y="6181344"/>
            <a:ext cx="305186" cy="329250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1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8348" y="596018"/>
            <a:ext cx="7511473" cy="131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2060898"/>
            <a:ext cx="7511472" cy="404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1709" y="6178262"/>
            <a:ext cx="1287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48" y="6178262"/>
            <a:ext cx="5624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7203" y="6178262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371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ΕΠΙΤΡΟΠΗ ΥΠΗΡΕΣΙΑΣ ΚΟΙΝΟΤΗΤΑΣ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ΕΡΓΑ ΥΠΗΡΕΣΙΩΝ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059005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241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ΠροετοιμασΙα</a:t>
            </a:r>
            <a:r>
              <a:rPr lang="el-GR" dirty="0"/>
              <a:t> </a:t>
            </a:r>
            <a:r>
              <a:rPr lang="el-GR" dirty="0" err="1"/>
              <a:t>Εργου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b="1" dirty="0">
                <a:effectLst/>
              </a:rPr>
              <a:t>Πότε θα ξεκινήσει και πότε θα τελειώσει το έργο;</a:t>
            </a:r>
          </a:p>
          <a:p>
            <a:r>
              <a:rPr lang="el-GR" b="1" dirty="0">
                <a:effectLst/>
              </a:rPr>
              <a:t>Πότε θα παρουσιαστεί το έργο στους εργαζομένους;</a:t>
            </a:r>
          </a:p>
          <a:p>
            <a:r>
              <a:rPr lang="el-GR" b="1" dirty="0">
                <a:effectLst/>
              </a:rPr>
              <a:t>Πόση συμμετοχή θα έχουν οι εργαζόμενοι στην επιλογή του έργου</a:t>
            </a:r>
            <a:r>
              <a:rPr lang="en-US" b="1" dirty="0">
                <a:effectLst/>
              </a:rPr>
              <a:t>;</a:t>
            </a:r>
            <a:endParaRPr lang="el-GR" b="1" dirty="0">
              <a:effectLst/>
            </a:endParaRPr>
          </a:p>
          <a:p>
            <a:pPr lvl="1"/>
            <a:r>
              <a:rPr lang="el-GR" dirty="0"/>
              <a:t>Εάν δεν υπάρχει συμμετοχή εργαζομένων, επιλέξτε ένα έργο</a:t>
            </a:r>
            <a:endParaRPr lang="en-US" dirty="0"/>
          </a:p>
          <a:p>
            <a:pPr lvl="1"/>
            <a:r>
              <a:rPr lang="el-GR" dirty="0">
                <a:effectLst/>
              </a:rPr>
              <a:t>Εάν συμμετέχουν μερικοί εργαζόμενοι, επιλέξτε μερικά έργα και επιλέξτε απ' αυτά</a:t>
            </a:r>
            <a:endParaRPr lang="en-US" dirty="0"/>
          </a:p>
          <a:p>
            <a:r>
              <a:rPr lang="el-GR" b="1" dirty="0">
                <a:effectLst/>
              </a:rPr>
              <a:t>Ποιες εργασίες επιβάλλονται για την ολοκλήρωση του έργου;</a:t>
            </a:r>
          </a:p>
          <a:p>
            <a:r>
              <a:rPr lang="el-GR" b="1" dirty="0">
                <a:effectLst/>
              </a:rPr>
              <a:t>Ποιος θα κάνει τι;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441499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107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ΕκτΕλεση</a:t>
            </a:r>
            <a:r>
              <a:rPr lang="el-GR" dirty="0"/>
              <a:t> </a:t>
            </a:r>
            <a:r>
              <a:rPr lang="el-GR" dirty="0" err="1"/>
              <a:t>Εργου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Συγκέντρωση</a:t>
            </a:r>
            <a:r>
              <a:rPr lang="en-US" b="1" dirty="0">
                <a:effectLst/>
              </a:rPr>
              <a:t> π</a:t>
            </a:r>
            <a:r>
              <a:rPr lang="en-US" b="1" dirty="0" err="1">
                <a:effectLst/>
              </a:rPr>
              <a:t>ρομηθειών</a:t>
            </a:r>
            <a:endParaRPr lang="el-GR" b="1" dirty="0">
              <a:effectLst/>
            </a:endParaRPr>
          </a:p>
          <a:p>
            <a:r>
              <a:rPr lang="en-US" b="1" dirty="0" err="1">
                <a:effectLst/>
              </a:rPr>
              <a:t>Δημιουργί</a:t>
            </a:r>
            <a:r>
              <a:rPr lang="en-US" b="1" dirty="0">
                <a:effectLst/>
              </a:rPr>
              <a:t>α αφισών για την προώθηση του έργου</a:t>
            </a:r>
            <a:endParaRPr lang="el-GR" b="1" dirty="0">
              <a:effectLst/>
            </a:endParaRPr>
          </a:p>
          <a:p>
            <a:r>
              <a:rPr lang="en-US" b="1" dirty="0">
                <a:effectLst/>
              </a:rPr>
              <a:t>Παρα</a:t>
            </a:r>
            <a:r>
              <a:rPr lang="en-US" b="1" dirty="0" err="1">
                <a:effectLst/>
              </a:rPr>
              <a:t>κολούθηση</a:t>
            </a:r>
            <a:r>
              <a:rPr lang="en-US" b="1" dirty="0">
                <a:effectLst/>
              </a:rPr>
              <a:t> π</a:t>
            </a:r>
            <a:r>
              <a:rPr lang="en-US" b="1" dirty="0" err="1">
                <a:effectLst/>
              </a:rPr>
              <a:t>ροόδου</a:t>
            </a:r>
            <a:endParaRPr lang="el-GR" b="1" dirty="0">
              <a:effectLst/>
            </a:endParaRPr>
          </a:p>
          <a:p>
            <a:r>
              <a:rPr lang="en-US" b="1" dirty="0" err="1">
                <a:effectLst/>
              </a:rPr>
              <a:t>Αν</a:t>
            </a:r>
            <a:r>
              <a:rPr lang="en-US" b="1" dirty="0">
                <a:effectLst/>
              </a:rPr>
              <a:t>ακοινώσεις σε όλη την εταιρεία</a:t>
            </a:r>
            <a:endParaRPr lang="el-GR" b="1" dirty="0">
              <a:effectLst/>
            </a:endParaRPr>
          </a:p>
          <a:p>
            <a:r>
              <a:rPr lang="en-US" b="1" dirty="0">
                <a:effectLst/>
              </a:rPr>
              <a:t>Παρα</a:t>
            </a:r>
            <a:r>
              <a:rPr lang="en-US" b="1" dirty="0" err="1">
                <a:effectLst/>
              </a:rPr>
              <a:t>κολούθηση</a:t>
            </a:r>
            <a:r>
              <a:rPr lang="en-US" b="1" dirty="0">
                <a:effectLst/>
              </a:rPr>
              <a:t> και </a:t>
            </a:r>
            <a:r>
              <a:rPr lang="en-US" b="1" dirty="0" err="1">
                <a:effectLst/>
              </a:rPr>
              <a:t>συμμετοχή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στις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εκδηλώσεις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γι</a:t>
            </a:r>
            <a:r>
              <a:rPr lang="en-US" b="1" dirty="0">
                <a:effectLst/>
              </a:rPr>
              <a:t>α το έργο</a:t>
            </a:r>
            <a:endParaRPr lang="el-GR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6068509"/>
              </p:ext>
            </p:extLst>
          </p:nvPr>
        </p:nvGraphicFramePr>
        <p:xfrm>
          <a:off x="0" y="228600"/>
          <a:ext cx="71628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43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ΕορτασμΟς</a:t>
            </a:r>
            <a:r>
              <a:rPr lang="el-GR" dirty="0"/>
              <a:t> και </a:t>
            </a:r>
            <a:r>
              <a:rPr lang="el-GR" dirty="0" err="1"/>
              <a:t>αποτΙμηση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Ολοκλήρωση δραστηριότητας</a:t>
            </a:r>
          </a:p>
          <a:p>
            <a:r>
              <a:rPr lang="el-GR" b="1" dirty="0">
                <a:effectLst/>
              </a:rPr>
              <a:t>Κεράσματα για τον εορτασμό της επιτυχίας </a:t>
            </a:r>
          </a:p>
          <a:p>
            <a:r>
              <a:rPr lang="el-GR" b="1" dirty="0">
                <a:effectLst/>
              </a:rPr>
              <a:t>Ανεπίσημη συζήτηση για τα αποτελέσματα</a:t>
            </a:r>
          </a:p>
          <a:p>
            <a:pPr lvl="1"/>
            <a:r>
              <a:rPr lang="el-GR" dirty="0">
                <a:effectLst/>
              </a:rPr>
              <a:t>Τι μπορεί να γίνει καλύτερα την επόμενη φορά</a:t>
            </a:r>
            <a:endParaRPr lang="en-US" dirty="0"/>
          </a:p>
          <a:p>
            <a:pPr lvl="1"/>
            <a:r>
              <a:rPr lang="el-GR" dirty="0">
                <a:effectLst/>
              </a:rPr>
              <a:t>Έργα για το επόμενο έτος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810726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553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ΣυνΑντηση</a:t>
            </a:r>
            <a:r>
              <a:rPr lang="el-GR" dirty="0"/>
              <a:t> με το </a:t>
            </a:r>
            <a:r>
              <a:rPr lang="el-GR" dirty="0" err="1"/>
              <a:t>τμΗμα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Παρουσίαση του έργου στους εργαζομένους</a:t>
            </a:r>
          </a:p>
          <a:p>
            <a:pPr lvl="1"/>
            <a:r>
              <a:rPr lang="el-GR" dirty="0"/>
              <a:t>Σημειώσεις για τις εμπειρίες</a:t>
            </a:r>
          </a:p>
          <a:p>
            <a:pPr lvl="1"/>
            <a:r>
              <a:rPr lang="el-GR" dirty="0"/>
              <a:t>Καταγραφή ιδεών για πληθυσμούς σε ανάγκη</a:t>
            </a:r>
          </a:p>
          <a:p>
            <a:pPr lvl="1"/>
            <a:r>
              <a:rPr lang="el-GR" dirty="0"/>
              <a:t>Ανάγνωση άρθρων ή ιστοριών που εμπνέουν</a:t>
            </a:r>
          </a:p>
          <a:p>
            <a:pPr lvl="0"/>
            <a:r>
              <a:rPr lang="el-GR" dirty="0">
                <a:effectLst/>
              </a:rPr>
              <a:t>Περιγραφή των παραμέτρων του έργου</a:t>
            </a:r>
            <a:endParaRPr lang="en-US" dirty="0"/>
          </a:p>
          <a:p>
            <a:pPr lvl="1"/>
            <a:r>
              <a:rPr lang="el-GR" dirty="0"/>
              <a:t>Χρονοδιάγραμμα </a:t>
            </a:r>
          </a:p>
          <a:p>
            <a:pPr lvl="1"/>
            <a:r>
              <a:rPr lang="el-GR" dirty="0"/>
              <a:t>Χρόνος του τμήματος που θα αφιερωθεί στο έργο</a:t>
            </a:r>
          </a:p>
          <a:p>
            <a:pPr lvl="1"/>
            <a:r>
              <a:rPr lang="el-GR" dirty="0"/>
              <a:t>Η συμμετοχή στο έργο θα επεκτείνεται σε όλους τους εργαζομένους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ΣυνΑντηση</a:t>
            </a:r>
            <a:r>
              <a:rPr lang="el-GR" dirty="0"/>
              <a:t> με το </a:t>
            </a:r>
            <a:r>
              <a:rPr lang="el-GR" dirty="0" err="1"/>
              <a:t>τμΗμα</a:t>
            </a:r>
            <a:r>
              <a:rPr lang="en-US" dirty="0"/>
              <a:t> (</a:t>
            </a:r>
            <a:r>
              <a:rPr lang="el-GR" dirty="0"/>
              <a:t>ΣΥΝΕΧΕΙΑ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l-GR" dirty="0">
                <a:effectLst/>
              </a:rPr>
              <a:t>Συντονισμός της συζήτησης</a:t>
            </a:r>
            <a:endParaRPr lang="en-US" dirty="0"/>
          </a:p>
          <a:p>
            <a:pPr lvl="1"/>
            <a:r>
              <a:rPr lang="el-GR" dirty="0"/>
              <a:t>Τι είδους έργου θέλουμε να κάνουμε;</a:t>
            </a:r>
          </a:p>
          <a:p>
            <a:pPr lvl="1"/>
            <a:r>
              <a:rPr lang="el-GR" dirty="0"/>
              <a:t>Ποια ανάγκη θέλουμε να καλύψουμε;</a:t>
            </a:r>
          </a:p>
          <a:p>
            <a:pPr lvl="1"/>
            <a:r>
              <a:rPr lang="el-GR" dirty="0"/>
              <a:t>Ποιοι είναι οι στόχοι του έργου;</a:t>
            </a:r>
          </a:p>
          <a:p>
            <a:pPr lvl="1"/>
            <a:r>
              <a:rPr lang="el-GR" dirty="0"/>
              <a:t>Τι πρέπει να κάνουμε για να εκπληρώσουμε αυτούς τους στόχους;</a:t>
            </a:r>
          </a:p>
          <a:p>
            <a:pPr lvl="1"/>
            <a:r>
              <a:rPr lang="el-GR" dirty="0"/>
              <a:t>Ποιος θα εκτελέσει αυτές τις εργασίες;</a:t>
            </a:r>
          </a:p>
          <a:p>
            <a:pPr lvl="1"/>
            <a:r>
              <a:rPr lang="el-GR" dirty="0"/>
              <a:t>Τι υλικά θα χρειαστούμε;</a:t>
            </a:r>
          </a:p>
          <a:p>
            <a:pPr lvl="1"/>
            <a:r>
              <a:rPr lang="el-GR" dirty="0"/>
              <a:t>Πότε θα εκτελεστούν οι εργασίες;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ΤΕΛΟΣ ΠΑΡΟΥΣΙΑΣΗΣ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8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ΣΤΟΧΟΙ ΕΡΓΟΥ ΥΠΗΡΕΣΙΑΣ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Εξοικειωθείτε με την έννοια της υπηρεσίας</a:t>
            </a:r>
          </a:p>
          <a:p>
            <a:r>
              <a:rPr lang="el-GR" b="1" dirty="0">
                <a:effectLst/>
              </a:rPr>
              <a:t>Η υπηρεσία πρέπει να γίνει μέρος της ζωής σας</a:t>
            </a:r>
          </a:p>
          <a:p>
            <a:r>
              <a:rPr lang="el-GR" b="1" dirty="0">
                <a:effectLst/>
              </a:rPr>
              <a:t>Συμμετέχετε και ενεργοποιηθείτε </a:t>
            </a:r>
          </a:p>
          <a:p>
            <a:r>
              <a:rPr lang="el-GR" b="1" dirty="0">
                <a:effectLst/>
              </a:rPr>
              <a:t>Δημιουργήστε μια αίσθηση ομάδας σε όλους τους εργαζομένους όλων των τμημάτων</a:t>
            </a:r>
          </a:p>
          <a:p>
            <a:r>
              <a:rPr lang="el-GR" b="1" dirty="0">
                <a:effectLst/>
              </a:rPr>
              <a:t>Αναπτύξτε κατάλληλες δεξιότητες</a:t>
            </a:r>
          </a:p>
          <a:p>
            <a:r>
              <a:rPr lang="el-GR" b="1" dirty="0">
                <a:effectLst/>
              </a:rPr>
              <a:t>Καλύψτε πραγματικές ανάγκες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602622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1879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ΠαρουσΙαση</a:t>
            </a:r>
            <a:r>
              <a:rPr lang="el-GR" dirty="0"/>
              <a:t> σε </a:t>
            </a:r>
            <a:r>
              <a:rPr lang="el-GR" dirty="0" err="1"/>
              <a:t>Αλλα</a:t>
            </a:r>
            <a:r>
              <a:rPr lang="el-GR" dirty="0"/>
              <a:t> </a:t>
            </a:r>
            <a:r>
              <a:rPr lang="el-GR" dirty="0" err="1"/>
              <a:t>τμΗματα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Επαφή με τον αρχηγό ομάδας για τον καλύτερο τρόπο επικοινωνίας</a:t>
            </a:r>
          </a:p>
          <a:p>
            <a:r>
              <a:rPr lang="el-GR" b="1" dirty="0">
                <a:effectLst/>
              </a:rPr>
              <a:t>Ο αρχηγός της ομάδας μπορεί να αναφέρει το θέμα στην επόμενη συνάντηση των αρχηγών ομάδων</a:t>
            </a:r>
          </a:p>
          <a:p>
            <a:r>
              <a:rPr lang="el-GR" b="1" dirty="0">
                <a:effectLst/>
              </a:rPr>
              <a:t>Η μέθοδος της παρουσίασης εξαρτάται από το έργο και τις αποφάσεις που λαμβάνονται στη συνάντηση του τμήματος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ΔΙΑΔΙΚΑΣΙΑ ΕΡΓΟΥ ΥΠΗΡΕΣΙΑΣ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814788"/>
              </p:ext>
            </p:extLst>
          </p:nvPr>
        </p:nvGraphicFramePr>
        <p:xfrm>
          <a:off x="817563" y="2060577"/>
          <a:ext cx="7512050" cy="40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ΔΙΑΔΙΚΑΣΙΑ ΕΡΓΟΥ ΥΠΗΡΕΣΙΑΣ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Συλλογή πληροφοριών</a:t>
            </a:r>
          </a:p>
          <a:p>
            <a:r>
              <a:rPr lang="el-GR" b="1" dirty="0">
                <a:effectLst/>
              </a:rPr>
              <a:t>Δημιουργία ομάδας</a:t>
            </a:r>
          </a:p>
          <a:p>
            <a:r>
              <a:rPr lang="el-GR" b="1" dirty="0">
                <a:effectLst/>
              </a:rPr>
              <a:t>Προετοιμασία έργου</a:t>
            </a:r>
          </a:p>
          <a:p>
            <a:r>
              <a:rPr lang="el-GR" b="1" dirty="0">
                <a:effectLst/>
              </a:rPr>
              <a:t>Συνάντηση με το τμήμα</a:t>
            </a:r>
          </a:p>
          <a:p>
            <a:r>
              <a:rPr lang="el-GR" b="1" dirty="0">
                <a:effectLst/>
              </a:rPr>
              <a:t>Παρουσίαση σε άλλα τμήματα</a:t>
            </a:r>
          </a:p>
          <a:p>
            <a:r>
              <a:rPr lang="el-GR" b="1" dirty="0">
                <a:effectLst/>
              </a:rPr>
              <a:t>Εκτέλεση έργου</a:t>
            </a:r>
          </a:p>
          <a:p>
            <a:r>
              <a:rPr lang="el-GR" b="1" dirty="0">
                <a:effectLst/>
              </a:rPr>
              <a:t>Εορτασμός και αποτίμηση</a:t>
            </a:r>
          </a:p>
        </p:txBody>
      </p:sp>
    </p:spTree>
    <p:extLst>
      <p:ext uri="{BB962C8B-B14F-4D97-AF65-F5344CB8AC3E}">
        <p14:creationId xmlns:p14="http://schemas.microsoft.com/office/powerpoint/2010/main" val="1213528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8456232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36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Συλλογη</a:t>
            </a:r>
            <a:r>
              <a:rPr lang="el-GR" dirty="0"/>
              <a:t> </a:t>
            </a:r>
            <a:r>
              <a:rPr lang="el-GR" dirty="0" err="1"/>
              <a:t>πληροφοριων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Ερωτήσεις για αρχηγούς ομάδων</a:t>
            </a:r>
          </a:p>
          <a:p>
            <a:pPr marL="441325" indent="-441325"/>
            <a:r>
              <a:rPr lang="en-US" b="1" dirty="0" err="1">
                <a:effectLst/>
              </a:rPr>
              <a:t>Πόσο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χρόνο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θέλετε</a:t>
            </a:r>
            <a:r>
              <a:rPr lang="en-US" b="1" dirty="0">
                <a:effectLst/>
              </a:rPr>
              <a:t>/</a:t>
            </a:r>
            <a:r>
              <a:rPr lang="en-US" b="1" dirty="0" err="1">
                <a:effectLst/>
              </a:rPr>
              <a:t>δι</a:t>
            </a:r>
            <a:r>
              <a:rPr lang="en-US" b="1" dirty="0">
                <a:effectLst/>
              </a:rPr>
              <a:t>αθέτετε;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Πόσο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χρόνο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θέλετε</a:t>
            </a:r>
            <a:r>
              <a:rPr lang="en-US" b="1" dirty="0">
                <a:effectLst/>
              </a:rPr>
              <a:t> να α</a:t>
            </a:r>
            <a:r>
              <a:rPr lang="en-US" b="1" dirty="0" err="1">
                <a:effectLst/>
              </a:rPr>
              <a:t>φιερώσει</a:t>
            </a:r>
            <a:r>
              <a:rPr lang="en-US" b="1" dirty="0">
                <a:effectLst/>
              </a:rPr>
              <a:t> η </a:t>
            </a:r>
            <a:r>
              <a:rPr lang="en-US" b="1" dirty="0" err="1">
                <a:effectLst/>
              </a:rPr>
              <a:t>ομάδ</a:t>
            </a:r>
            <a:r>
              <a:rPr lang="en-US" b="1" dirty="0">
                <a:effectLst/>
              </a:rPr>
              <a:t>α;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Έχετε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κά</a:t>
            </a:r>
            <a:r>
              <a:rPr lang="en-US" b="1" dirty="0">
                <a:effectLst/>
              </a:rPr>
              <a:t>ποιο έργο που θέλατε πάντα να κάνετε;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Κάνετε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ήδη</a:t>
            </a:r>
            <a:r>
              <a:rPr lang="en-US" b="1" dirty="0">
                <a:effectLst/>
              </a:rPr>
              <a:t> (ή </a:t>
            </a:r>
            <a:r>
              <a:rPr lang="en-US" b="1" dirty="0" err="1">
                <a:effectLst/>
              </a:rPr>
              <a:t>σχεδιάζετε</a:t>
            </a:r>
            <a:r>
              <a:rPr lang="en-US" b="1" dirty="0">
                <a:effectLst/>
              </a:rPr>
              <a:t> να </a:t>
            </a:r>
            <a:r>
              <a:rPr lang="en-US" b="1" dirty="0" err="1">
                <a:effectLst/>
              </a:rPr>
              <a:t>ξεκινήσετε</a:t>
            </a:r>
            <a:r>
              <a:rPr lang="en-US" b="1" dirty="0">
                <a:effectLst/>
              </a:rPr>
              <a:t>) </a:t>
            </a:r>
            <a:r>
              <a:rPr lang="en-US" b="1" dirty="0" err="1">
                <a:effectLst/>
              </a:rPr>
              <a:t>κά</a:t>
            </a:r>
            <a:r>
              <a:rPr lang="en-US" b="1" dirty="0">
                <a:effectLst/>
              </a:rPr>
              <a:t>ποιο έργο με το οποίο μπορούμε να σας βοηθήσουμε;</a:t>
            </a:r>
            <a:endParaRPr lang="el-GR" b="1" dirty="0">
              <a:effectLst/>
            </a:endParaRPr>
          </a:p>
          <a:p>
            <a:pPr marL="441325" indent="-441325"/>
            <a:r>
              <a:rPr lang="en-US" b="1" dirty="0" err="1">
                <a:effectLst/>
              </a:rPr>
              <a:t>Πόσο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θέλετε</a:t>
            </a:r>
            <a:r>
              <a:rPr lang="en-US" b="1" dirty="0">
                <a:effectLst/>
              </a:rPr>
              <a:t> να </a:t>
            </a:r>
            <a:r>
              <a:rPr lang="en-US" b="1" dirty="0" err="1">
                <a:effectLst/>
              </a:rPr>
              <a:t>συμμετέχει</a:t>
            </a:r>
            <a:r>
              <a:rPr lang="en-US" b="1" dirty="0">
                <a:effectLst/>
              </a:rPr>
              <a:t> η </a:t>
            </a:r>
            <a:r>
              <a:rPr lang="en-US" b="1" dirty="0" err="1">
                <a:effectLst/>
              </a:rPr>
              <a:t>ομάδ</a:t>
            </a:r>
            <a:r>
              <a:rPr lang="en-US" b="1" dirty="0">
                <a:effectLst/>
              </a:rPr>
              <a:t>α στην επιλογή του έργου;</a:t>
            </a:r>
            <a:endParaRPr lang="el-GR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Συλλογη</a:t>
            </a:r>
            <a:r>
              <a:rPr lang="el-GR" dirty="0"/>
              <a:t> </a:t>
            </a:r>
            <a:r>
              <a:rPr lang="el-GR" dirty="0" err="1"/>
              <a:t>πληροφοριων</a:t>
            </a:r>
            <a:r>
              <a:rPr lang="el-GR" dirty="0"/>
              <a:t> </a:t>
            </a:r>
            <a:r>
              <a:rPr lang="en-US" dirty="0"/>
              <a:t>(</a:t>
            </a:r>
            <a:r>
              <a:rPr lang="el-GR" dirty="0" err="1"/>
              <a:t>συνεχεια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b="1" dirty="0">
                <a:effectLst/>
              </a:rPr>
              <a:t>Ερωτήσεις για εκπροσώπους τμημάτων</a:t>
            </a: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είδους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ράγμ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ατα ενδιαφέρουν τους εργαζομένους σας;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Ποιο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το επίπεδο γνώσεων και δεξιοτήτων αυτών των εργαζομένων;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Ποιο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αι το επίπεδο αφοσίωσης αυτών των εργαζομένων;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είδους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έργο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ιστεύετε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ότι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θα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έχει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επ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ιτυχί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γι' αυτούς τους εργαζομένους (συλλογή, δραστηριότητα, συγκέντρωση πόρων—ανατρέξτε στο τετράδιο πόρων);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4413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ορείτε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να π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ροτείνετε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</a:t>
            </a:r>
            <a:r>
              <a:rPr lang="en-US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αν εργαζόμενο που θα ήταν καλός ως οργανωτής μιας υπηρεσίας Κοινότητας για το τμήμα σας;</a:t>
            </a:r>
            <a:endParaRPr lang="el-GR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861201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4007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ΔημιουργΙα</a:t>
            </a:r>
            <a:r>
              <a:rPr lang="el-GR" dirty="0"/>
              <a:t> </a:t>
            </a:r>
            <a:r>
              <a:rPr lang="el-GR" dirty="0" err="1"/>
              <a:t>ομΑδας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>
                <a:effectLst/>
              </a:rPr>
              <a:t>Επαφή με άτομα που προτείνονται ως εκπρόσωποι τμημάτων</a:t>
            </a:r>
          </a:p>
          <a:p>
            <a:r>
              <a:rPr lang="el-GR" b="1" dirty="0">
                <a:effectLst/>
              </a:rPr>
              <a:t>Ανοίγματος μέχρι να καλυφθούν όλες οι θέσεις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A9E023"/>
      </a:accent1>
      <a:accent2>
        <a:srgbClr val="1FCDB6"/>
      </a:accent2>
      <a:accent3>
        <a:srgbClr val="5F99C9"/>
      </a:accent3>
      <a:accent4>
        <a:srgbClr val="AE65D1"/>
      </a:accent4>
      <a:accent5>
        <a:srgbClr val="D06423"/>
      </a:accent5>
      <a:accent6>
        <a:srgbClr val="DCAB11"/>
      </a:accent6>
      <a:hlink>
        <a:srgbClr val="ADE133"/>
      </a:hlink>
      <a:folHlink>
        <a:srgbClr val="C2EA6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1FEE2289-88FB-467C-9C9A-54F3C85768F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A6CA91-BE00-4CC6-B2DF-108B8A9E0F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A66895-4616-4804-9A3F-4A05639482BB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CAF9C766-4E15-40B8-A6D5-07058C5541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71</TotalTime>
  <Words>652</Words>
  <Application>Microsoft Office PowerPoint</Application>
  <PresentationFormat>Προβολή στην οθόνη (4:3)</PresentationFormat>
  <Paragraphs>134</Paragraphs>
  <Slides>21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6" baseType="lpstr">
      <vt:lpstr>Arial</vt:lpstr>
      <vt:lpstr>Calibri Light</vt:lpstr>
      <vt:lpstr>Century Gothic</vt:lpstr>
      <vt:lpstr>Times New Roman</vt:lpstr>
      <vt:lpstr>Mesh</vt:lpstr>
      <vt:lpstr>ΕΠΙΤΡΟΠΗ ΥΠΗΡΕΣΙΑΣ ΚΟΙΝΟΤΗΤΑΣ</vt:lpstr>
      <vt:lpstr>ΣΤΟΧΟΙ ΕΡΓΟΥ ΥΠΗΡΕΣΙΑΣ</vt:lpstr>
      <vt:lpstr>ΔΙΑΔΙΚΑΣΙΑ ΕΡΓΟΥ ΥΠΗΡΕΣΙΑΣ</vt:lpstr>
      <vt:lpstr>ΔΙΑΔΙΚΑΣΙΑ ΕΡΓΟΥ ΥΠΗΡΕΣΙΑΣ</vt:lpstr>
      <vt:lpstr>Παρουσίαση του PowerPoint</vt:lpstr>
      <vt:lpstr>Συλλογη πληροφοριων</vt:lpstr>
      <vt:lpstr>Συλλογη πληροφοριων (συνεχεια)</vt:lpstr>
      <vt:lpstr>Παρουσίαση του PowerPoint</vt:lpstr>
      <vt:lpstr>ΔημιουργΙα ομΑδας</vt:lpstr>
      <vt:lpstr>Παρουσίαση του PowerPoint</vt:lpstr>
      <vt:lpstr>ΠροετοιμασΙα Εργου</vt:lpstr>
      <vt:lpstr>Παρουσίαση του PowerPoint</vt:lpstr>
      <vt:lpstr>ΕκτΕλεση Εργου</vt:lpstr>
      <vt:lpstr>Παρουσίαση του PowerPoint</vt:lpstr>
      <vt:lpstr>ΕορτασμΟς και αποτΙμηση</vt:lpstr>
      <vt:lpstr>Παρουσίαση του PowerPoint</vt:lpstr>
      <vt:lpstr>ΣυνΑντηση με το τμΗμα</vt:lpstr>
      <vt:lpstr>ΣυνΑντηση με το τμΗμα (ΣΥΝΕΧΕΙΑ)</vt:lpstr>
      <vt:lpstr>ΤΕΛΟΣ ΠΑΡΟΥΣΙΑΣΗΣ</vt:lpstr>
      <vt:lpstr>Παρουσίαση του PowerPoint</vt:lpstr>
      <vt:lpstr>ΠαρουσΙαση σε Αλλα τμΗματα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ΕΠΙΤΡΟΠΗ ΥΠΗΡΕΣΙΑΣ ΚΟΙΝΟΤΗΤΑΣ</dc:title>
  <cp:lastModifiedBy>Agis Milios</cp:lastModifiedBy>
  <cp:revision>5</cp:revision>
  <dcterms:created xsi:type="dcterms:W3CDTF">2012-11-09T20:55:46Z</dcterms:created>
  <dcterms:modified xsi:type="dcterms:W3CDTF">2016-03-04T13:45:18Z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c56d17e7-28a8-4572-9f92-242ba3b80b5c</vt:lpwstr>
  </property>
</Properties>
</file>